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8"/>
  </p:notesMasterIdLst>
  <p:sldIdLst>
    <p:sldId id="419" r:id="rId3"/>
    <p:sldId id="425" r:id="rId4"/>
    <p:sldId id="423" r:id="rId5"/>
    <p:sldId id="424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256" r:id="rId15"/>
    <p:sldId id="257" r:id="rId16"/>
    <p:sldId id="427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3A109-18AD-45E5-AFC2-A229067842B6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FCA9B-190F-4908-A9A4-B51ECD9577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71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>
            <a:extLst>
              <a:ext uri="{FF2B5EF4-FFF2-40B4-BE49-F238E27FC236}">
                <a16:creationId xmlns:a16="http://schemas.microsoft.com/office/drawing/2014/main" id="{436E93E2-2AB9-F0A9-13D7-0EC33671EA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>
            <a:extLst>
              <a:ext uri="{FF2B5EF4-FFF2-40B4-BE49-F238E27FC236}">
                <a16:creationId xmlns:a16="http://schemas.microsoft.com/office/drawing/2014/main" id="{CDEC6428-7E56-9B47-6FF5-D0ADA13F2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5364" name="Segnaposto numero diapositiva 3">
            <a:extLst>
              <a:ext uri="{FF2B5EF4-FFF2-40B4-BE49-F238E27FC236}">
                <a16:creationId xmlns:a16="http://schemas.microsoft.com/office/drawing/2014/main" id="{9A5FCE3F-8459-57BF-3880-ACEBA8512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A969D5-44A6-48D4-BC52-BD013C193329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>
            <a:extLst>
              <a:ext uri="{FF2B5EF4-FFF2-40B4-BE49-F238E27FC236}">
                <a16:creationId xmlns:a16="http://schemas.microsoft.com/office/drawing/2014/main" id="{3823D157-B4A3-37A3-FFD1-2A0561BA19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86200" y="228601"/>
            <a:ext cx="792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it-IT" sz="200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altLang="it-IT" sz="20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>
            <a:extLst>
              <a:ext uri="{FF2B5EF4-FFF2-40B4-BE49-F238E27FC236}">
                <a16:creationId xmlns:a16="http://schemas.microsoft.com/office/drawing/2014/main" id="{A21981BB-3200-CA2F-AF19-E8B1C4DC1E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3400" y="5029201"/>
            <a:ext cx="40386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28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>
            <a:extLst>
              <a:ext uri="{FF2B5EF4-FFF2-40B4-BE49-F238E27FC236}">
                <a16:creationId xmlns:a16="http://schemas.microsoft.com/office/drawing/2014/main" id="{EDFF4A60-4A0E-F1C9-FA6F-DFF59A3382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096000"/>
            <a:ext cx="32004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4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045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68008868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591552" y="990600"/>
            <a:ext cx="2686049" cy="4495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1" y="990600"/>
            <a:ext cx="7854951" cy="4495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468387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A1A3D1-8189-546A-7E64-10B05CD9BE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14357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1826316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016155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66556231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27396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07254492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0420-E219-4340-BC2C-CD4E9C88CDE8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62A-B5E5-47A9-950E-5D1DAB25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545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>
            <a:extLst>
              <a:ext uri="{FF2B5EF4-FFF2-40B4-BE49-F238E27FC236}">
                <a16:creationId xmlns:a16="http://schemas.microsoft.com/office/drawing/2014/main" id="{3823D157-B4A3-37A3-FFD1-2A0561BA19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86200" y="228601"/>
            <a:ext cx="792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it-IT" sz="200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altLang="it-IT" sz="20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>
            <a:extLst>
              <a:ext uri="{FF2B5EF4-FFF2-40B4-BE49-F238E27FC236}">
                <a16:creationId xmlns:a16="http://schemas.microsoft.com/office/drawing/2014/main" id="{A21981BB-3200-CA2F-AF19-E8B1C4DC1E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3400" y="5029201"/>
            <a:ext cx="40386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28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>
            <a:extLst>
              <a:ext uri="{FF2B5EF4-FFF2-40B4-BE49-F238E27FC236}">
                <a16:creationId xmlns:a16="http://schemas.microsoft.com/office/drawing/2014/main" id="{EDFF4A60-4A0E-F1C9-FA6F-DFF59A3382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096000"/>
            <a:ext cx="32004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4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982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096176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3010128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8044258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87961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0412046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82226396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7269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130883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8240857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3329348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591552" y="990600"/>
            <a:ext cx="2686049" cy="4495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1" y="990600"/>
            <a:ext cx="7854951" cy="4495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190721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8995752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A1A3D1-8189-546A-7E64-10B05CD9BE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51345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1224630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1043402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2795156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885676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7510510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402270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131909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67613802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3233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739658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561261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>
            <a:extLst>
              <a:ext uri="{FF2B5EF4-FFF2-40B4-BE49-F238E27FC236}">
                <a16:creationId xmlns:a16="http://schemas.microsoft.com/office/drawing/2014/main" id="{3FA6FDB6-1788-2E9F-8C31-F00FC3CAE8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36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>
            <a:extLst>
              <a:ext uri="{FF2B5EF4-FFF2-40B4-BE49-F238E27FC236}">
                <a16:creationId xmlns:a16="http://schemas.microsoft.com/office/drawing/2014/main" id="{4990DA8B-BF71-B825-E80F-BB36F04D0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90600"/>
            <a:ext cx="1074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DD381CC2-B3E3-813F-940F-E974770F0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10744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Questo è lo stile da usare per l’elenco puntato.</a:t>
            </a:r>
          </a:p>
          <a:p>
            <a:pPr lvl="1"/>
            <a:r>
              <a:rPr lang="it-IT" altLang="it-IT"/>
              <a:t>Questo è lo stile per il secondo livello asdfasdfasdf asdf asdf asdfasd</a:t>
            </a:r>
          </a:p>
          <a:p>
            <a:pPr lvl="1"/>
            <a:r>
              <a:rPr lang="it-IT" altLang="it-IT"/>
              <a:t>	questo è lo stile per il terzo livello</a:t>
            </a:r>
          </a:p>
          <a:p>
            <a:pPr lvl="2"/>
            <a:r>
              <a:rPr lang="it-IT" altLang="it-IT"/>
              <a:t>questo è per il quarto</a:t>
            </a:r>
          </a:p>
          <a:p>
            <a:pPr lvl="3"/>
            <a:r>
              <a:rPr lang="it-IT" altLang="it-IT"/>
              <a:t>Questo è il quinto</a:t>
            </a:r>
          </a:p>
          <a:p>
            <a:pPr lvl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72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96" r:id="rId18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>
            <a:extLst>
              <a:ext uri="{FF2B5EF4-FFF2-40B4-BE49-F238E27FC236}">
                <a16:creationId xmlns:a16="http://schemas.microsoft.com/office/drawing/2014/main" id="{3FA6FDB6-1788-2E9F-8C31-F00FC3CAE8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36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>
            <a:extLst>
              <a:ext uri="{FF2B5EF4-FFF2-40B4-BE49-F238E27FC236}">
                <a16:creationId xmlns:a16="http://schemas.microsoft.com/office/drawing/2014/main" id="{4990DA8B-BF71-B825-E80F-BB36F04D0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90600"/>
            <a:ext cx="1074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DD381CC2-B3E3-813F-940F-E974770F0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10744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Questo è lo stile da usare per l’elenco puntato.</a:t>
            </a:r>
          </a:p>
          <a:p>
            <a:pPr lvl="1"/>
            <a:r>
              <a:rPr lang="it-IT" altLang="it-IT"/>
              <a:t>Questo è lo stile per il secondo livello asdfasdfasdf asdf asdf asdfasd</a:t>
            </a:r>
          </a:p>
          <a:p>
            <a:pPr lvl="1"/>
            <a:r>
              <a:rPr lang="it-IT" altLang="it-IT"/>
              <a:t>	questo è lo stile per il terzo livello</a:t>
            </a:r>
          </a:p>
          <a:p>
            <a:pPr lvl="2"/>
            <a:r>
              <a:rPr lang="it-IT" altLang="it-IT"/>
              <a:t>questo è per il quarto</a:t>
            </a:r>
          </a:p>
          <a:p>
            <a:pPr lvl="3"/>
            <a:r>
              <a:rPr lang="it-IT" altLang="it-IT"/>
              <a:t>Questo è il quinto</a:t>
            </a:r>
          </a:p>
          <a:p>
            <a:pPr lvl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595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mbiente@certregione.fvg.it" TargetMode="External"/><Relationship Id="rId2" Type="http://schemas.openxmlformats.org/officeDocument/2006/relationships/hyperlink" Target="mailto:difesasuolo@regione.fvg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4">
            <a:extLst>
              <a:ext uri="{FF2B5EF4-FFF2-40B4-BE49-F238E27FC236}">
                <a16:creationId xmlns:a16="http://schemas.microsoft.com/office/drawing/2014/main" id="{A876C30E-95A2-1838-F7F3-643346D8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6"/>
            <a:ext cx="12192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5">
            <a:extLst>
              <a:ext uri="{FF2B5EF4-FFF2-40B4-BE49-F238E27FC236}">
                <a16:creationId xmlns:a16="http://schemas.microsoft.com/office/drawing/2014/main" id="{8B6E5413-6629-C059-7DAC-40E2D28F5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571207"/>
            <a:ext cx="8281987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l"/>
            <a:r>
              <a:rPr lang="it-IT" sz="4400" b="0" i="1" dirty="0">
                <a:solidFill>
                  <a:schemeClr val="bg1"/>
                </a:solidFill>
                <a:effectLst/>
                <a:latin typeface="decima_uniRegular"/>
              </a:rPr>
              <a:t>Servizio gestione risorse idriche</a:t>
            </a:r>
          </a:p>
        </p:txBody>
      </p:sp>
      <p:sp>
        <p:nvSpPr>
          <p:cNvPr id="14340" name="Rettangolo 4">
            <a:extLst>
              <a:ext uri="{FF2B5EF4-FFF2-40B4-BE49-F238E27FC236}">
                <a16:creationId xmlns:a16="http://schemas.microsoft.com/office/drawing/2014/main" id="{1AD3CFCE-4FD9-060F-CA43-0E824FAB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8045" y="188914"/>
            <a:ext cx="2736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it-IT" altLang="it-IT" sz="1800" dirty="0">
                <a:solidFill>
                  <a:srgbClr val="FFFFFF"/>
                </a:solidFill>
              </a:rPr>
              <a:t>Udine 26 e 27 febbraio 2024</a:t>
            </a:r>
          </a:p>
        </p:txBody>
      </p:sp>
      <p:sp>
        <p:nvSpPr>
          <p:cNvPr id="14341" name="Text Box 27">
            <a:extLst>
              <a:ext uri="{FF2B5EF4-FFF2-40B4-BE49-F238E27FC236}">
                <a16:creationId xmlns:a16="http://schemas.microsoft.com/office/drawing/2014/main" id="{8BE1A847-63F0-89DF-9F29-661935022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934FE5-B3CC-5603-1ECB-454BE94FF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809897"/>
            <a:ext cx="11501846" cy="5146766"/>
          </a:xfrm>
        </p:spPr>
        <p:txBody>
          <a:bodyPr/>
          <a:lstStyle/>
          <a:p>
            <a:pPr marL="357188" indent="-357188" algn="just">
              <a:buNone/>
              <a:tabLst>
                <a:tab pos="357188" algn="l"/>
              </a:tabLst>
            </a:pPr>
            <a:r>
              <a:rPr lang="it-IT" b="0" i="0" dirty="0">
                <a:solidFill>
                  <a:srgbClr val="333333"/>
                </a:solidFill>
                <a:effectLst/>
                <a:latin typeface="decimaregular"/>
              </a:rPr>
              <a:t>- </a:t>
            </a:r>
            <a:r>
              <a:rPr lang="it-IT" sz="2200" b="0" i="0" dirty="0">
                <a:effectLst/>
                <a:latin typeface="decimaregular"/>
              </a:rPr>
              <a:t>	partecipa al tavolo tecnico istituito dall’AUSIR per l’individuazione delle aree di salvaguardia delle acque superficiali e sotterranee destinate al consumo umano;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rappresenta la Direzione Centrale Ambiente all’interno del WPS (Water </a:t>
            </a:r>
            <a:r>
              <a:rPr lang="it-IT" sz="2200" b="0" i="0" dirty="0" err="1">
                <a:effectLst/>
                <a:latin typeface="decimaregular"/>
              </a:rPr>
              <a:t>Safety</a:t>
            </a:r>
            <a:r>
              <a:rPr lang="it-IT" sz="2200" b="0" i="0" dirty="0">
                <a:effectLst/>
                <a:latin typeface="decimaregular"/>
              </a:rPr>
              <a:t> </a:t>
            </a:r>
            <a:r>
              <a:rPr lang="it-IT" sz="2200" b="0" i="0" dirty="0" err="1">
                <a:effectLst/>
                <a:latin typeface="decimaregular"/>
              </a:rPr>
              <a:t>Plane</a:t>
            </a:r>
            <a:r>
              <a:rPr lang="it-IT" sz="2200" b="0" i="0" dirty="0">
                <a:effectLst/>
                <a:latin typeface="decimaregular"/>
              </a:rPr>
              <a:t>) attivato dai gestori del SII;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collabora con gli enti coinvolti nella ristrutturazione del sistema idropotabile regionale in grado di garantire stabilità e efficienza della rete idrica anche in presenza di eventuali future problematiche connesse alla presenza di inquinanti emergenti e partecipa agli eventuali gruppi di lavoro coinvolti nella pianificazione strategica del sistema acquedottistico regionale;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si occupa degli APQ per la depurazione e le strutture acquedottistiche con compiti istruttori tecnici nell’ambito degli interventi finanziati;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rappresentante del Servizio per l’aspetto “idropotabile” nell’ambito degli incontri tra Regione-AAS-ARPA FVG;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rappresentante del Servizio per l’aspetto “scarichi idrici” nell’ambito degli incontri tra Regione – ARPA FVG;</a:t>
            </a:r>
            <a:endParaRPr lang="it-IT" sz="2200" dirty="0"/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ECBAB4DF-BA66-CDBE-0C97-59BA50470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F87E761-8648-342A-D192-0441721BD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2707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4438D9-D59C-4822-CB4B-3FF228DE2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898" y="1092925"/>
            <a:ext cx="10744200" cy="3505200"/>
          </a:xfrm>
        </p:spPr>
        <p:txBody>
          <a:bodyPr/>
          <a:lstStyle/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dirty="0">
                <a:latin typeface="decimaregular"/>
              </a:rPr>
              <a:t>- 	</a:t>
            </a:r>
            <a:r>
              <a:rPr lang="it-IT" sz="2200" b="0" i="0" dirty="0">
                <a:effectLst/>
                <a:latin typeface="decimaregular"/>
              </a:rPr>
              <a:t>partecipa nell’ambito degli incontri tra Regione – ARPA FVG e Gestori del Servizio Idrico Integrato per la definizione di una procedura concordata e riconosciuta nell’ambito di quanto disposto dall’Allegato 5 (Limiti di emissione degli scarichi idrici) alla Parte Terza del </a:t>
            </a:r>
            <a:r>
              <a:rPr lang="it-IT" sz="2200" b="0" i="0" dirty="0" err="1">
                <a:effectLst/>
                <a:latin typeface="decimaregular"/>
              </a:rPr>
              <a:t>D.Lgs.</a:t>
            </a:r>
            <a:r>
              <a:rPr lang="it-IT" sz="2200" b="0" i="0" dirty="0">
                <a:effectLst/>
                <a:latin typeface="decimaregular"/>
              </a:rPr>
              <a:t> 152/2006, volta ad acquisire dai Gestori dati analitici validati relativi alla qualità degli scarichi dei depuratori di acque reflue urbane, anche al fine dell’attività di informazione nei confronti della Commissione Europea.</a:t>
            </a:r>
            <a:endParaRPr lang="it-IT" sz="22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919D3ACF-1AAF-8E3D-E541-F1689608A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92D5099-AE8E-034C-BEDF-1434395D4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50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3289B6-D040-EB88-A835-78F581304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200" u="sng" dirty="0">
                <a:solidFill>
                  <a:srgbClr val="000000"/>
                </a:solidFill>
                <a:latin typeface="decima_uniRegular"/>
              </a:rPr>
              <a:t>Struttura stabile gestione risorse idriche, monitoraggio e controlli dei corpi idrici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0F9D9B-3E75-7BFD-E018-FB853C97E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11345092" cy="4339046"/>
          </a:xfrm>
        </p:spPr>
        <p:txBody>
          <a:bodyPr/>
          <a:lstStyle/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La struttura svolge le seguenti attività: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 	Istruttoria piani AO e PO, dalle proposte di piano agli esiti dei monitoraggi;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 	Istruttoria piani di sperimentazione DMV;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 	Valutazione ex ante del rischio ambientale di cui alla Direttiva Distrettuale Derivazioni;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 	Valutazione tecnica degli aspetti di competenza nell’ambito delle istruttorie per il rilascio di concessioni a derivare;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 	Coordinamento delle attività con Enti coinvolti e con i Responsabili scientifici;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 	Aggiornamento Linee guida ed eventuale normativa specifica (aggiornamento LR 11/2015);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 	Partecipazione ai tavoli tecnici specifici sulla materia, sia per sviluppi tecnici che giuridici e amministrativi;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 	Verifiche e controlli su DMV.</a:t>
            </a:r>
            <a:endParaRPr lang="it-IT" sz="2200" dirty="0"/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CC01A240-23D8-1618-A8A0-FAF6CA47D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4668265-D352-A132-BE83-B53A150E9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3147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36125" y="912427"/>
            <a:ext cx="7414952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/>
              <a:t>Derivazioni</a:t>
            </a:r>
          </a:p>
          <a:p>
            <a:pPr algn="ctr"/>
            <a:r>
              <a:rPr lang="it-IT" sz="3200" b="1" dirty="0"/>
              <a:t>RD 1775/1933</a:t>
            </a:r>
          </a:p>
        </p:txBody>
      </p:sp>
      <p:cxnSp>
        <p:nvCxnSpPr>
          <p:cNvPr id="12" name="Connettore 2 11"/>
          <p:cNvCxnSpPr>
            <a:cxnSpLocks/>
            <a:stCxn id="4" idx="2"/>
          </p:cNvCxnSpPr>
          <p:nvPr/>
        </p:nvCxnSpPr>
        <p:spPr>
          <a:xfrm flipH="1">
            <a:off x="4322318" y="2112756"/>
            <a:ext cx="1621283" cy="88322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1189371" y="3859820"/>
            <a:ext cx="2398413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2400" dirty="0"/>
              <a:t>Acque superficiali</a:t>
            </a:r>
          </a:p>
          <a:p>
            <a:pPr algn="ctr"/>
            <a:endParaRPr lang="it-IT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7082236" y="3850626"/>
            <a:ext cx="269317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/>
            </a:lvl1pPr>
          </a:lstStyle>
          <a:p>
            <a:r>
              <a:rPr lang="it-IT" dirty="0"/>
              <a:t>Pozzi uso domestico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3967585" y="3862015"/>
            <a:ext cx="2498248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2400" dirty="0"/>
              <a:t>Acque sotterranee</a:t>
            </a:r>
          </a:p>
          <a:p>
            <a:pPr algn="ctr"/>
            <a:endParaRPr lang="it-IT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904947" y="3024094"/>
            <a:ext cx="200407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800" dirty="0"/>
              <a:t>Concessione</a:t>
            </a:r>
          </a:p>
        </p:txBody>
      </p:sp>
      <p:cxnSp>
        <p:nvCxnSpPr>
          <p:cNvPr id="27" name="Connettore 2 26"/>
          <p:cNvCxnSpPr>
            <a:cxnSpLocks/>
            <a:stCxn id="4" idx="2"/>
          </p:cNvCxnSpPr>
          <p:nvPr/>
        </p:nvCxnSpPr>
        <p:spPr>
          <a:xfrm>
            <a:off x="5943601" y="2112756"/>
            <a:ext cx="2355668" cy="86603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7650406" y="3024094"/>
            <a:ext cx="155683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2800" dirty="0"/>
              <a:t>Denuncia</a:t>
            </a:r>
          </a:p>
        </p:txBody>
      </p:sp>
      <p:cxnSp>
        <p:nvCxnSpPr>
          <p:cNvPr id="32" name="Connettore 2 31"/>
          <p:cNvCxnSpPr>
            <a:stCxn id="30" idx="2"/>
            <a:endCxn id="22" idx="0"/>
          </p:cNvCxnSpPr>
          <p:nvPr/>
        </p:nvCxnSpPr>
        <p:spPr>
          <a:xfrm flipH="1">
            <a:off x="8428823" y="3547314"/>
            <a:ext cx="2" cy="303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3898056" y="3393426"/>
            <a:ext cx="54369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>
            <a:off x="3405312" y="3367158"/>
            <a:ext cx="492744" cy="483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arentesi graffa aperta 44"/>
          <p:cNvSpPr/>
          <p:nvPr/>
        </p:nvSpPr>
        <p:spPr>
          <a:xfrm rot="5400000" flipH="1">
            <a:off x="3764109" y="3642810"/>
            <a:ext cx="285749" cy="2249634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/>
          <p:cNvSpPr txBox="1"/>
          <p:nvPr/>
        </p:nvSpPr>
        <p:spPr>
          <a:xfrm>
            <a:off x="3491641" y="4876018"/>
            <a:ext cx="830677" cy="43088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200" b="1"/>
            </a:lvl1pPr>
          </a:lstStyle>
          <a:p>
            <a:r>
              <a:rPr lang="it-IT" dirty="0"/>
              <a:t>6.000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7692081" y="4440086"/>
            <a:ext cx="1473481" cy="43088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200" b="1"/>
            </a:lvl1pPr>
          </a:lstStyle>
          <a:p>
            <a:r>
              <a:rPr lang="it-IT" dirty="0"/>
              <a:t>50 - 60.000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98719D-55E2-40EE-7DDF-39FC2C018FC7}"/>
              </a:ext>
            </a:extLst>
          </p:cNvPr>
          <p:cNvSpPr txBox="1"/>
          <p:nvPr/>
        </p:nvSpPr>
        <p:spPr>
          <a:xfrm>
            <a:off x="3084811" y="5315296"/>
            <a:ext cx="162648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53 + 82 + (CFR)</a:t>
            </a:r>
          </a:p>
        </p:txBody>
      </p:sp>
      <p:sp>
        <p:nvSpPr>
          <p:cNvPr id="7" name="Text Box 27">
            <a:extLst>
              <a:ext uri="{FF2B5EF4-FFF2-40B4-BE49-F238E27FC236}">
                <a16:creationId xmlns:a16="http://schemas.microsoft.com/office/drawing/2014/main" id="{5EF7F6E7-46BD-4DD9-794F-662BACE90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A8973C83-08D8-B495-1EDF-FEACB9206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41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36125" y="912427"/>
            <a:ext cx="7414952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/>
              <a:t>Scarichi</a:t>
            </a:r>
          </a:p>
          <a:p>
            <a:pPr algn="ctr"/>
            <a:r>
              <a:rPr lang="it-IT" sz="2400" b="1" dirty="0"/>
              <a:t>(fuori fognatura – non domestici)</a:t>
            </a:r>
          </a:p>
          <a:p>
            <a:pPr algn="ctr"/>
            <a:r>
              <a:rPr lang="it-IT" sz="3200" b="1" dirty="0"/>
              <a:t>art. 124 D.Lgs. 152/2006</a:t>
            </a:r>
          </a:p>
        </p:txBody>
      </p:sp>
      <p:cxnSp>
        <p:nvCxnSpPr>
          <p:cNvPr id="12" name="Connettore 2 11"/>
          <p:cNvCxnSpPr>
            <a:cxnSpLocks/>
          </p:cNvCxnSpPr>
          <p:nvPr/>
        </p:nvCxnSpPr>
        <p:spPr>
          <a:xfrm flipH="1">
            <a:off x="3906980" y="2482087"/>
            <a:ext cx="1762300" cy="51648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1047435" y="3862346"/>
            <a:ext cx="237738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2400" dirty="0"/>
              <a:t>Reflui di processo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815487" y="3858235"/>
            <a:ext cx="2475165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/>
            </a:lvl1pPr>
          </a:lstStyle>
          <a:p>
            <a:r>
              <a:rPr lang="it-IT" dirty="0"/>
              <a:t>Acque meteoriche</a:t>
            </a:r>
            <a:br>
              <a:rPr lang="it-IT" dirty="0"/>
            </a:br>
            <a:r>
              <a:rPr lang="it-IT" dirty="0"/>
              <a:t>di dilavamento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1834864" y="3043143"/>
            <a:ext cx="333921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800"/>
            </a:lvl1pPr>
          </a:lstStyle>
          <a:p>
            <a:r>
              <a:rPr lang="it-IT" dirty="0"/>
              <a:t>Industriali </a:t>
            </a:r>
            <a:r>
              <a:rPr lang="it-IT" sz="1400" dirty="0"/>
              <a:t>(AIA, AUA, AUE, etc.)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7710949" y="3043143"/>
            <a:ext cx="117211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800"/>
            </a:lvl1pPr>
          </a:lstStyle>
          <a:p>
            <a:r>
              <a:rPr lang="it-IT" dirty="0"/>
              <a:t>Urbani</a:t>
            </a:r>
          </a:p>
        </p:txBody>
      </p:sp>
      <p:cxnSp>
        <p:nvCxnSpPr>
          <p:cNvPr id="32" name="Connettore 2 31"/>
          <p:cNvCxnSpPr>
            <a:cxnSpLocks/>
          </p:cNvCxnSpPr>
          <p:nvPr/>
        </p:nvCxnSpPr>
        <p:spPr>
          <a:xfrm>
            <a:off x="8335318" y="3566363"/>
            <a:ext cx="0" cy="339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cxnSpLocks/>
          </p:cNvCxnSpPr>
          <p:nvPr/>
        </p:nvCxnSpPr>
        <p:spPr>
          <a:xfrm>
            <a:off x="3815487" y="3592263"/>
            <a:ext cx="626259" cy="258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cxnSpLocks/>
            <a:stCxn id="25" idx="2"/>
          </p:cNvCxnSpPr>
          <p:nvPr/>
        </p:nvCxnSpPr>
        <p:spPr>
          <a:xfrm flipH="1">
            <a:off x="2645449" y="3566363"/>
            <a:ext cx="859022" cy="284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990673" y="4536439"/>
            <a:ext cx="612668" cy="43088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200" b="1"/>
            </a:lvl1pPr>
          </a:lstStyle>
          <a:p>
            <a:r>
              <a:rPr lang="it-IT" dirty="0"/>
              <a:t>850</a:t>
            </a:r>
          </a:p>
        </p:txBody>
      </p:sp>
      <p:sp>
        <p:nvSpPr>
          <p:cNvPr id="16" name="Parentesi graffa aperta 15"/>
          <p:cNvSpPr/>
          <p:nvPr/>
        </p:nvSpPr>
        <p:spPr>
          <a:xfrm rot="5400000" flipH="1">
            <a:off x="3764109" y="3719010"/>
            <a:ext cx="285749" cy="2249634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3491642" y="4967326"/>
            <a:ext cx="830676" cy="43088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200" b="1"/>
            </a:lvl1pPr>
          </a:lstStyle>
          <a:p>
            <a:r>
              <a:rPr lang="it-IT" dirty="0"/>
              <a:t>1.000</a:t>
            </a:r>
          </a:p>
        </p:txBody>
      </p:sp>
      <p:cxnSp>
        <p:nvCxnSpPr>
          <p:cNvPr id="18" name="Connettore 2 17"/>
          <p:cNvCxnSpPr>
            <a:cxnSpLocks/>
          </p:cNvCxnSpPr>
          <p:nvPr/>
        </p:nvCxnSpPr>
        <p:spPr>
          <a:xfrm>
            <a:off x="5682902" y="2465367"/>
            <a:ext cx="2322131" cy="5343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54C6A10-1296-29F2-00B7-D88C3D283E3E}"/>
              </a:ext>
            </a:extLst>
          </p:cNvPr>
          <p:cNvSpPr txBox="1"/>
          <p:nvPr/>
        </p:nvSpPr>
        <p:spPr>
          <a:xfrm>
            <a:off x="2568353" y="5454489"/>
            <a:ext cx="260572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49 sopralluoghi istruttori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FF4E8F8-C351-AA69-E30D-48FCF3A14BDE}"/>
              </a:ext>
            </a:extLst>
          </p:cNvPr>
          <p:cNvSpPr txBox="1"/>
          <p:nvPr/>
        </p:nvSpPr>
        <p:spPr>
          <a:xfrm>
            <a:off x="7045351" y="4986702"/>
            <a:ext cx="260572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72 sopralluoghi istruttori</a:t>
            </a:r>
          </a:p>
          <a:p>
            <a:r>
              <a:rPr lang="it-IT" dirty="0">
                <a:solidFill>
                  <a:srgbClr val="FF0000"/>
                </a:solidFill>
              </a:rPr>
              <a:t>80 controlli (ARPA)</a:t>
            </a:r>
          </a:p>
          <a:p>
            <a:r>
              <a:rPr lang="it-IT" dirty="0">
                <a:solidFill>
                  <a:srgbClr val="FF0000"/>
                </a:solidFill>
              </a:rPr>
              <a:t>100 autocontrolli AICA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1D25FDF-4607-30B8-A827-0880AEE40F82}"/>
              </a:ext>
            </a:extLst>
          </p:cNvPr>
          <p:cNvSpPr txBox="1"/>
          <p:nvPr/>
        </p:nvSpPr>
        <p:spPr>
          <a:xfrm>
            <a:off x="7032455" y="3926679"/>
            <a:ext cx="2605726" cy="461665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Depuratori del S.I.I.</a:t>
            </a:r>
          </a:p>
        </p:txBody>
      </p:sp>
      <p:sp>
        <p:nvSpPr>
          <p:cNvPr id="13" name="Text Box 27">
            <a:extLst>
              <a:ext uri="{FF2B5EF4-FFF2-40B4-BE49-F238E27FC236}">
                <a16:creationId xmlns:a16="http://schemas.microsoft.com/office/drawing/2014/main" id="{CFE4F1BA-CAD8-23A2-F32B-FEDA9D77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14" name="Rettangolo 4">
            <a:extLst>
              <a:ext uri="{FF2B5EF4-FFF2-40B4-BE49-F238E27FC236}">
                <a16:creationId xmlns:a16="http://schemas.microsoft.com/office/drawing/2014/main" id="{FA549672-4066-0D46-B234-33BB1D79D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6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6F4976-C5F2-2480-D070-39D93A286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3" y="1969770"/>
            <a:ext cx="10744200" cy="762000"/>
          </a:xfrm>
        </p:spPr>
        <p:txBody>
          <a:bodyPr/>
          <a:lstStyle/>
          <a:p>
            <a:pPr algn="ctr"/>
            <a:r>
              <a:rPr lang="it-IT" dirty="0"/>
              <a:t>Grazie per l’attenzione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14E787-D4D4-FB04-846E-21E2B836450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8566" y="3429000"/>
            <a:ext cx="107442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500" b="1" i="0" dirty="0">
                <a:solidFill>
                  <a:srgbClr val="000000"/>
                </a:solidFill>
                <a:effectLst/>
                <a:latin typeface="decimaregular"/>
              </a:rPr>
              <a:t>TRIESTE - Via Sant'Anastasio, 3</a:t>
            </a:r>
          </a:p>
          <a:p>
            <a:pPr marL="0" indent="0">
              <a:buNone/>
            </a:pPr>
            <a:r>
              <a:rPr lang="it-IT" sz="2500" b="0" i="0" dirty="0">
                <a:solidFill>
                  <a:srgbClr val="333333"/>
                </a:solidFill>
                <a:effectLst/>
                <a:latin typeface="decimaregular"/>
              </a:rPr>
              <a:t>Tel       </a:t>
            </a:r>
            <a:r>
              <a:rPr lang="it-IT" sz="2500" b="1" i="0" dirty="0">
                <a:solidFill>
                  <a:srgbClr val="000000"/>
                </a:solidFill>
                <a:effectLst/>
                <a:latin typeface="decimaregular"/>
              </a:rPr>
              <a:t>0403774445</a:t>
            </a:r>
          </a:p>
          <a:p>
            <a:pPr marL="0" indent="0">
              <a:buNone/>
            </a:pPr>
            <a:r>
              <a:rPr lang="it-IT" sz="2500" dirty="0">
                <a:solidFill>
                  <a:srgbClr val="333333"/>
                </a:solidFill>
                <a:latin typeface="decimaregular"/>
              </a:rPr>
              <a:t>e-mail </a:t>
            </a:r>
            <a:r>
              <a:rPr lang="it-IT" sz="2500" b="1" i="0" u="none" strike="noStrike" dirty="0">
                <a:effectLst/>
                <a:latin typeface="decimaregula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risorseidriche@regione.fvg.it</a:t>
            </a:r>
            <a:endParaRPr lang="it-IT" sz="2500" b="1" i="0" u="none" strike="noStrike" dirty="0">
              <a:effectLst/>
              <a:latin typeface="decimaregular"/>
            </a:endParaRPr>
          </a:p>
          <a:p>
            <a:pPr marL="0" indent="0">
              <a:buNone/>
            </a:pPr>
            <a:r>
              <a:rPr lang="it-IT" sz="2500" b="0" i="0" dirty="0" err="1">
                <a:solidFill>
                  <a:srgbClr val="333333"/>
                </a:solidFill>
                <a:effectLst/>
                <a:latin typeface="decimaregular"/>
              </a:rPr>
              <a:t>pec</a:t>
            </a:r>
            <a:r>
              <a:rPr lang="it-IT" sz="2500" b="0" i="0" dirty="0">
                <a:solidFill>
                  <a:srgbClr val="333333"/>
                </a:solidFill>
                <a:effectLst/>
                <a:latin typeface="decimaregular"/>
              </a:rPr>
              <a:t>      </a:t>
            </a:r>
            <a:r>
              <a:rPr lang="it-IT" sz="2500" b="1" dirty="0">
                <a:latin typeface="decimaregula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ambiente@certregione.fvg.it</a:t>
            </a:r>
            <a:endParaRPr lang="it-IT" sz="2500" b="1" dirty="0">
              <a:latin typeface="decimaregular"/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06329C9B-3170-5B33-4EEB-B30178540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3" name="Rettangolo 4">
            <a:extLst>
              <a:ext uri="{FF2B5EF4-FFF2-40B4-BE49-F238E27FC236}">
                <a16:creationId xmlns:a16="http://schemas.microsoft.com/office/drawing/2014/main" id="{9009125A-98D9-B3FA-B8DC-1BE0885D6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15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4">
            <a:extLst>
              <a:ext uri="{FF2B5EF4-FFF2-40B4-BE49-F238E27FC236}">
                <a16:creationId xmlns:a16="http://schemas.microsoft.com/office/drawing/2014/main" id="{4260FC9B-CF98-664E-9F9B-E1EE49B86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SpPr/>
          <p:nvPr/>
        </p:nvSpPr>
        <p:spPr>
          <a:xfrm>
            <a:off x="4829196" y="1107880"/>
            <a:ext cx="2317093" cy="738337"/>
          </a:xfrm>
          <a:prstGeom prst="rect">
            <a:avLst/>
          </a:prstGeom>
          <a:solidFill>
            <a:srgbClr val="000099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600" b="1" kern="1200" dirty="0"/>
              <a:t>DIRETTORE CENTRALE 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SpPr/>
          <p:nvPr/>
        </p:nvSpPr>
        <p:spPr>
          <a:xfrm>
            <a:off x="4616625" y="2337059"/>
            <a:ext cx="2726851" cy="1101772"/>
          </a:xfrm>
          <a:prstGeom prst="rect">
            <a:avLst/>
          </a:prstGeom>
          <a:solidFill>
            <a:srgbClr val="CC0099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it-IT" sz="1200" b="1" kern="1200" dirty="0"/>
              <a:t>SERVIZIO GESTIONE RISORSE IDRICHE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SpPr/>
          <p:nvPr/>
        </p:nvSpPr>
        <p:spPr>
          <a:xfrm>
            <a:off x="120406" y="4491648"/>
            <a:ext cx="1808165" cy="1082722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rPr>
              <a:t>PO  Gestione utilizzo acque pubbliche 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00000000-0008-0000-0000-000040000000}"/>
              </a:ext>
            </a:extLst>
          </p:cNvPr>
          <p:cNvSpPr/>
          <p:nvPr/>
        </p:nvSpPr>
        <p:spPr>
          <a:xfrm>
            <a:off x="2078279" y="4491649"/>
            <a:ext cx="1808165" cy="1082721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latinLnBrk="0" hangingPunct="1">
              <a:spcAft>
                <a:spcPts val="0"/>
              </a:spcAft>
            </a:pPr>
            <a:r>
              <a:rPr lang="it-IT" sz="1100" b="0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PO  autorizzazione agli scarichi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00000000-0008-0000-0000-000040000000}"/>
              </a:ext>
            </a:extLst>
          </p:cNvPr>
          <p:cNvSpPr/>
          <p:nvPr/>
        </p:nvSpPr>
        <p:spPr>
          <a:xfrm>
            <a:off x="4050572" y="4503480"/>
            <a:ext cx="1808165" cy="1082721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solidFill>
                  <a:sysClr val="window" lastClr="FFFFFF"/>
                </a:solidFill>
                <a:latin typeface="Calibri"/>
              </a:rPr>
              <a:t>Struttura stabile gestione risorse idriche nel territorio di Pordenone con sede a Pordenone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it-IT" sz="1100" b="1" kern="1200" dirty="0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00000000-0008-0000-0000-000040000000}"/>
              </a:ext>
            </a:extLst>
          </p:cNvPr>
          <p:cNvSpPr/>
          <p:nvPr/>
        </p:nvSpPr>
        <p:spPr>
          <a:xfrm>
            <a:off x="6034291" y="4503480"/>
            <a:ext cx="1808165" cy="1082721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solidFill>
                  <a:sysClr val="window" lastClr="FFFFFF"/>
                </a:solidFill>
                <a:latin typeface="Calibri"/>
              </a:rPr>
              <a:t>Struttura stabile per la gestione del sistema informativo delle acque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00000000-0008-0000-0000-000040000000}"/>
              </a:ext>
            </a:extLst>
          </p:cNvPr>
          <p:cNvSpPr/>
          <p:nvPr/>
        </p:nvSpPr>
        <p:spPr>
          <a:xfrm>
            <a:off x="8014669" y="4491649"/>
            <a:ext cx="1808165" cy="1082721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solidFill>
                  <a:sysClr val="window" lastClr="FFFFFF"/>
                </a:solidFill>
                <a:latin typeface="Calibri"/>
              </a:rPr>
              <a:t>Struttura stabile per il servizio idrico integrato e la tutela delle aree richiedenti specifiche misure di prevenzione dall'inquinamento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A596881-DBED-1DA0-7E18-27FD36D186B7}"/>
              </a:ext>
            </a:extLst>
          </p:cNvPr>
          <p:cNvCxnSpPr>
            <a:cxnSpLocks/>
          </p:cNvCxnSpPr>
          <p:nvPr/>
        </p:nvCxnSpPr>
        <p:spPr bwMode="auto">
          <a:xfrm>
            <a:off x="5930593" y="1846217"/>
            <a:ext cx="0" cy="482960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7ED4EAC1-6EF4-7955-01A1-DF9C7E48D91F}"/>
              </a:ext>
            </a:extLst>
          </p:cNvPr>
          <p:cNvCxnSpPr>
            <a:cxnSpLocks/>
          </p:cNvCxnSpPr>
          <p:nvPr/>
        </p:nvCxnSpPr>
        <p:spPr bwMode="auto">
          <a:xfrm>
            <a:off x="966657" y="3967133"/>
            <a:ext cx="0" cy="531257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C3552925-84C6-FA1E-4D1B-827D9B1DE1C8}"/>
              </a:ext>
            </a:extLst>
          </p:cNvPr>
          <p:cNvCxnSpPr>
            <a:cxnSpLocks/>
          </p:cNvCxnSpPr>
          <p:nvPr/>
        </p:nvCxnSpPr>
        <p:spPr bwMode="auto">
          <a:xfrm>
            <a:off x="3008855" y="4002528"/>
            <a:ext cx="0" cy="482960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92A2A69-1A9D-5EB9-03CD-608E8A054797}"/>
              </a:ext>
            </a:extLst>
          </p:cNvPr>
          <p:cNvCxnSpPr>
            <a:cxnSpLocks/>
          </p:cNvCxnSpPr>
          <p:nvPr/>
        </p:nvCxnSpPr>
        <p:spPr bwMode="auto">
          <a:xfrm>
            <a:off x="5914639" y="3434203"/>
            <a:ext cx="0" cy="584385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3890E337-A7F4-1E78-5109-393B79DEB1CA}"/>
              </a:ext>
            </a:extLst>
          </p:cNvPr>
          <p:cNvCxnSpPr>
            <a:cxnSpLocks/>
          </p:cNvCxnSpPr>
          <p:nvPr/>
        </p:nvCxnSpPr>
        <p:spPr bwMode="auto">
          <a:xfrm>
            <a:off x="7025694" y="4000784"/>
            <a:ext cx="0" cy="531256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8852F0F-E2A6-646A-CB38-5B18BA2463F9}"/>
              </a:ext>
            </a:extLst>
          </p:cNvPr>
          <p:cNvCxnSpPr>
            <a:cxnSpLocks/>
          </p:cNvCxnSpPr>
          <p:nvPr/>
        </p:nvCxnSpPr>
        <p:spPr bwMode="auto">
          <a:xfrm>
            <a:off x="10838166" y="3996358"/>
            <a:ext cx="0" cy="531256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BCB89F0C-2CE7-61A9-CA32-70A7B7BE18CB}"/>
              </a:ext>
            </a:extLst>
          </p:cNvPr>
          <p:cNvCxnSpPr>
            <a:cxnSpLocks/>
          </p:cNvCxnSpPr>
          <p:nvPr/>
        </p:nvCxnSpPr>
        <p:spPr bwMode="auto">
          <a:xfrm>
            <a:off x="980652" y="3987164"/>
            <a:ext cx="9846009" cy="9194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ext Box 27">
            <a:extLst>
              <a:ext uri="{FF2B5EF4-FFF2-40B4-BE49-F238E27FC236}">
                <a16:creationId xmlns:a16="http://schemas.microsoft.com/office/drawing/2014/main" id="{5B735400-479D-BE03-E4D1-853CA3169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C357377-BC8D-FE18-74CB-D616D2A0BBE1}"/>
              </a:ext>
            </a:extLst>
          </p:cNvPr>
          <p:cNvSpPr/>
          <p:nvPr/>
        </p:nvSpPr>
        <p:spPr>
          <a:xfrm>
            <a:off x="9995047" y="4509645"/>
            <a:ext cx="1808165" cy="1082721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solidFill>
                  <a:sysClr val="window" lastClr="FFFFFF"/>
                </a:solidFill>
                <a:latin typeface="Calibri"/>
              </a:rPr>
              <a:t>Struttura stabile gestione risorse idriche, monitoraggio e controlli dei corpi idrici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4CEA70F-A7E3-46AD-F04B-C8174630B31E}"/>
              </a:ext>
            </a:extLst>
          </p:cNvPr>
          <p:cNvCxnSpPr>
            <a:cxnSpLocks/>
          </p:cNvCxnSpPr>
          <p:nvPr/>
        </p:nvCxnSpPr>
        <p:spPr bwMode="auto">
          <a:xfrm>
            <a:off x="4954654" y="4025962"/>
            <a:ext cx="0" cy="482963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2AF8F16-2312-570D-3858-1D16B93593DB}"/>
              </a:ext>
            </a:extLst>
          </p:cNvPr>
          <p:cNvCxnSpPr>
            <a:cxnSpLocks/>
          </p:cNvCxnSpPr>
          <p:nvPr/>
        </p:nvCxnSpPr>
        <p:spPr bwMode="auto">
          <a:xfrm>
            <a:off x="8860022" y="3987164"/>
            <a:ext cx="0" cy="531256"/>
          </a:xfrm>
          <a:prstGeom prst="line">
            <a:avLst/>
          </a:prstGeom>
          <a:ln w="41275">
            <a:solidFill>
              <a:schemeClr val="accent4">
                <a:shade val="95000"/>
                <a:satMod val="10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1487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>
            <a:extLst>
              <a:ext uri="{FF2B5EF4-FFF2-40B4-BE49-F238E27FC236}">
                <a16:creationId xmlns:a16="http://schemas.microsoft.com/office/drawing/2014/main" id="{7C78C41D-90BF-29DF-78B5-BD9EECB68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6443662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56DE50-C8EA-8A9C-E201-DEE8A02633DC}"/>
              </a:ext>
            </a:extLst>
          </p:cNvPr>
          <p:cNvSpPr txBox="1"/>
          <p:nvPr/>
        </p:nvSpPr>
        <p:spPr>
          <a:xfrm>
            <a:off x="301359" y="1158239"/>
            <a:ext cx="11507471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indent="-357188" algn="just"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Il Servizio gestione risorse idriche:</a:t>
            </a:r>
          </a:p>
          <a:p>
            <a:pPr marL="357188" indent="-357188" algn="just">
              <a:buAutoNum type="alphaLcParenR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esercita le attività connesse con il rilevamento e l'elaborazione dei dati relativi al regime idraulico, all'idrografica, all'idrologia, alla mareografica con riguardo ai bacini idrografici ed alla laguna di Marano e Grado;</a:t>
            </a:r>
          </a:p>
          <a:p>
            <a:pPr marL="357188" indent="-357188" algn="just">
              <a:buAutoNum type="alphaLcParenR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cura gli adempimenti in materia di derivazioni di acqua pubbliche, di ricerca di acque sotterranee e di licenza di attingimento ai sensi del RD 1775/1933;</a:t>
            </a:r>
          </a:p>
          <a:p>
            <a:pPr marL="357188" indent="-357188" algn="just">
              <a:buAutoNum type="alphaLcParenR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cura gli adempimenti connessi alle disposizioni di cui all’art. 12 del </a:t>
            </a:r>
            <a:r>
              <a:rPr lang="it-IT" sz="1900" b="0" i="0" dirty="0" err="1">
                <a:effectLst/>
                <a:latin typeface="decimaregular"/>
              </a:rPr>
              <a:t>D.Lgs.</a:t>
            </a:r>
            <a:r>
              <a:rPr lang="it-IT" sz="1900" b="0" i="0" dirty="0">
                <a:effectLst/>
                <a:latin typeface="decimaregular"/>
              </a:rPr>
              <a:t> 79/1999 relative all’assegnazione delle grandi derivazioni idroelettriche regionali in regime di concorrenza;</a:t>
            </a:r>
          </a:p>
          <a:p>
            <a:pPr marL="357188" indent="-357188" algn="just">
              <a:buAutoNum type="alphaLcParenR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assicura l'accertamento, riscossione e introito dei canoni di piccola e grande derivazione e delle licenze di attingimento;</a:t>
            </a:r>
          </a:p>
          <a:p>
            <a:pPr marL="357188" indent="-357188" algn="just">
              <a:buAutoNum type="alphaLcParenR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predispone il PRTA ed i suoi periodici aggiornamenti perseguendo l'uso razionale e sostenibile delle risorse idriche ai sensi dell’art. 121 </a:t>
            </a:r>
            <a:r>
              <a:rPr lang="it-IT" sz="1900" b="0" i="0" dirty="0" err="1">
                <a:effectLst/>
                <a:latin typeface="decimaregular"/>
              </a:rPr>
              <a:t>D.Lgs.</a:t>
            </a:r>
            <a:r>
              <a:rPr lang="it-IT" sz="1900" b="0" i="0" dirty="0">
                <a:effectLst/>
                <a:latin typeface="decimaregular"/>
              </a:rPr>
              <a:t> 152/2006;</a:t>
            </a:r>
          </a:p>
          <a:p>
            <a:pPr marL="357188" indent="-357188" algn="just">
              <a:buAutoNum type="alphaLcParenR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collabora nel rilevamento e nell’elaborazione del Piano di bacino del Distretto idrografico delle Alpi Orientali e formula proposte per la formazione dei programmi e la redazione degli studi e dei progetti relativi al medesimo Distretto, ai sensi dell’art. 61 </a:t>
            </a:r>
            <a:r>
              <a:rPr lang="it-IT" sz="1900" b="0" i="0" dirty="0" err="1">
                <a:effectLst/>
                <a:latin typeface="decimaregular"/>
              </a:rPr>
              <a:t>D.Lgs.</a:t>
            </a:r>
            <a:r>
              <a:rPr lang="it-IT" sz="1900" b="0" i="0" dirty="0">
                <a:effectLst/>
                <a:latin typeface="decimaregular"/>
              </a:rPr>
              <a:t> 152/2006;</a:t>
            </a:r>
          </a:p>
          <a:p>
            <a:pPr marL="357188" indent="-357188" algn="just">
              <a:buAutoNum type="alphaLcParenR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definisce e cura il periodico aggiornamento del bilancio idrico diretto ad assicurare l'equilibrio fra le disponibilità di risorse reperibili o attivabili nell'area di riferimento e i fabbisogni per i diversi usi;</a:t>
            </a:r>
            <a:endParaRPr lang="it-IT" sz="1900" dirty="0"/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5761E88C-9D4F-51E0-4987-D6A1421F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67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7">
            <a:extLst>
              <a:ext uri="{FF2B5EF4-FFF2-40B4-BE49-F238E27FC236}">
                <a16:creationId xmlns:a16="http://schemas.microsoft.com/office/drawing/2014/main" id="{85BEC5BB-CD72-1DED-FEB3-E2B763C6D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3" name="Rettangolo 4">
            <a:extLst>
              <a:ext uri="{FF2B5EF4-FFF2-40B4-BE49-F238E27FC236}">
                <a16:creationId xmlns:a16="http://schemas.microsoft.com/office/drawing/2014/main" id="{7E8F331D-14FF-D9DD-DBFB-50B27F082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E5D2387-59A5-0EE2-46A4-C76C6DF70A99}"/>
              </a:ext>
            </a:extLst>
          </p:cNvPr>
          <p:cNvSpPr txBox="1"/>
          <p:nvPr/>
        </p:nvSpPr>
        <p:spPr>
          <a:xfrm>
            <a:off x="348341" y="1189925"/>
            <a:ext cx="11234059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indent="-357188" algn="just">
              <a:buAutoNum type="alphaLcParenR" startAt="8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adotta, per quanto di competenza, le misure per la pianificazione dell’economia idrica in funzione degli usi cui sono destinate le risorse, volte ad assicurare l’equilibrio tra risorse e fabbisogni, anche promuovendo studi e ricerche in materia;</a:t>
            </a:r>
          </a:p>
          <a:p>
            <a:pPr marL="357188" indent="-357188" algn="just">
              <a:buAutoNum type="alphaLcParenR" startAt="8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verifica la presenza nel territorio regionale di aree soggette o minacciate da fenomeni di siccità o da processi di desertificazione, nonché provvede alla revisione e designazione delle aree vulnerabili e sensibili, nonché alla delimitazione dei bacini drenanti nelle aree sensibili, ai sensi del Capo I del Titolo III del </a:t>
            </a:r>
            <a:r>
              <a:rPr lang="it-IT" sz="1900" b="0" i="0" dirty="0" err="1">
                <a:effectLst/>
                <a:latin typeface="decimaregular"/>
              </a:rPr>
              <a:t>D.Lgs.</a:t>
            </a:r>
            <a:r>
              <a:rPr lang="it-IT" sz="1900" b="0" i="0" dirty="0">
                <a:effectLst/>
                <a:latin typeface="decimaregular"/>
              </a:rPr>
              <a:t> 152/2006;</a:t>
            </a:r>
          </a:p>
          <a:p>
            <a:pPr marL="357188" indent="-357188" algn="just">
              <a:buAutoNum type="alphaLcParenR" startAt="8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cura gli adempimenti in materia di progetti di gestione degli invasi, ai sensi dell’art. 114 del </a:t>
            </a:r>
            <a:r>
              <a:rPr lang="it-IT" sz="1900" b="0" i="0" dirty="0" err="1">
                <a:effectLst/>
                <a:latin typeface="decimaregular"/>
              </a:rPr>
              <a:t>D.Lgs.</a:t>
            </a:r>
            <a:r>
              <a:rPr lang="it-IT" sz="1900" b="0" i="0" dirty="0">
                <a:effectLst/>
                <a:latin typeface="decimaregular"/>
              </a:rPr>
              <a:t> 151/2006;</a:t>
            </a:r>
          </a:p>
          <a:p>
            <a:pPr marL="357188" indent="-357188" algn="just">
              <a:buAutoNum type="alphaLcParenR" startAt="8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cura gli adempimenti di competenza regionale in materia di autorizzazione agli scarichi di cui al capo I, del titolo IV, della sezione II, della parte III del </a:t>
            </a:r>
            <a:r>
              <a:rPr lang="it-IT" sz="1900" b="0" i="0" dirty="0" err="1">
                <a:effectLst/>
                <a:latin typeface="decimaregular"/>
              </a:rPr>
              <a:t>D.Lgs.</a:t>
            </a:r>
            <a:r>
              <a:rPr lang="it-IT" sz="1900" b="0" i="0" dirty="0">
                <a:effectLst/>
                <a:latin typeface="decimaregular"/>
              </a:rPr>
              <a:t> 152/2006;</a:t>
            </a:r>
          </a:p>
          <a:p>
            <a:pPr marL="357188" indent="-357188" algn="just">
              <a:buAutoNum type="alphaLcParenR" startAt="8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cura gli adempimenti in materia di immersioni in mare ai sensi dell’art. 109 del </a:t>
            </a:r>
            <a:r>
              <a:rPr lang="it-IT" sz="1900" b="0" i="0" dirty="0" err="1">
                <a:effectLst/>
                <a:latin typeface="decimaregular"/>
              </a:rPr>
              <a:t>D.Lgs.</a:t>
            </a:r>
            <a:r>
              <a:rPr lang="it-IT" sz="1900" b="0" i="0" dirty="0">
                <a:effectLst/>
                <a:latin typeface="decimaregular"/>
              </a:rPr>
              <a:t> 152/2006 e di interventi di tutela della fascia costiera ai sensi dell’art. 21 della legge n. 179/2002;</a:t>
            </a:r>
          </a:p>
          <a:p>
            <a:pPr marL="357188" indent="-357188" algn="just">
              <a:buAutoNum type="alphaLcParenR" startAt="8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tiene i rapporti con AUSIR in relazione alle funzioni di programmazione e indirizzo in materia di acquedotti, fognature e impianti di depurazione;</a:t>
            </a:r>
          </a:p>
          <a:p>
            <a:pPr marL="357188" indent="-357188" algn="just">
              <a:buAutoNum type="alphaLcParenR" startAt="8"/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gestisce fondi statali e regionali a favore di AUSIR per interventi relativi al servizio idrico integrato;</a:t>
            </a:r>
          </a:p>
          <a:p>
            <a:pPr algn="just">
              <a:tabLst>
                <a:tab pos="357188" algn="l"/>
              </a:tabLst>
            </a:pPr>
            <a:r>
              <a:rPr lang="it-IT" sz="1900" b="0" i="0" dirty="0">
                <a:effectLst/>
                <a:latin typeface="decimaregular"/>
              </a:rPr>
              <a:t>o) 	provvede alla raccolta, elaborazione e aggiornamento dei dati nelle materie di competenza</a:t>
            </a: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25257802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440510-74CE-FF47-BEC8-99896291D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816429"/>
            <a:ext cx="10744200" cy="762000"/>
          </a:xfrm>
        </p:spPr>
        <p:txBody>
          <a:bodyPr/>
          <a:lstStyle/>
          <a:p>
            <a:r>
              <a:rPr lang="it-IT" sz="2400" i="0" u="sng" dirty="0">
                <a:solidFill>
                  <a:srgbClr val="000000"/>
                </a:solidFill>
                <a:effectLst/>
                <a:latin typeface="decima_uniRegular"/>
              </a:rPr>
              <a:t>Competenze PO gestione utilizzo acque pubbliche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B154E1-9003-A6E4-C1D6-0248A77FF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19" y="1456508"/>
            <a:ext cx="11414761" cy="4456611"/>
          </a:xfrm>
        </p:spPr>
        <p:txBody>
          <a:bodyPr/>
          <a:lstStyle/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400" b="0" i="0" dirty="0">
                <a:effectLst/>
                <a:latin typeface="decimaregular"/>
              </a:rPr>
              <a:t>- 	Gestione dei procedimenti inerenti alle concessioni in materia di derivazioni d’acqua, di subingresso, rinnovo e variante, alle autorizzazioni alla ricerca di acque sotterrane ed alle licenze di attingimento, su delega del Direttore di servizio.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400" b="0" i="0" dirty="0">
                <a:effectLst/>
                <a:latin typeface="decimaregular"/>
              </a:rPr>
              <a:t>- 	Riscossione e accertamento dell’introito degli importi dei canoni demaniali e delle cauzioni (e loro svincolo) relativamente alle derivazioni ed alle licenze di attingimento.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400" b="0" i="0" dirty="0">
                <a:effectLst/>
                <a:latin typeface="decimaregular"/>
              </a:rPr>
              <a:t>- 	Attività di polizia delle acque pubbliche e sanzionatoria sulle violazioni alla normativa vigente.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400" b="0" i="0" dirty="0">
                <a:effectLst/>
                <a:latin typeface="decimaregular"/>
              </a:rPr>
              <a:t>- 	Controllo delle derivazioni idriche sia in corpi idrici superficiali sia nelle falde acquifere.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400" b="0" i="0" dirty="0">
                <a:effectLst/>
                <a:latin typeface="decimaregular"/>
              </a:rPr>
              <a:t>- 	Gestione del flusso dei dati utili al bilancio idrico regionale provenienti dalle concessioni in materia di derivazioni d’acqua.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400" b="0" i="0" dirty="0">
                <a:effectLst/>
                <a:latin typeface="decimaregular"/>
              </a:rPr>
              <a:t>- 	La posizione comporta la delega di funzioni dirigenziali</a:t>
            </a:r>
            <a:endParaRPr lang="it-IT" sz="2400" dirty="0"/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BA1D494B-B615-2D08-4909-67BCC99A1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D1BE673-69CE-8A17-B1EA-AB1574435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907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5B8002-DAAC-05E0-5DDE-498AD0CC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u="sng" dirty="0">
                <a:solidFill>
                  <a:srgbClr val="000000"/>
                </a:solidFill>
                <a:latin typeface="decima_uniRegular"/>
              </a:rPr>
              <a:t>Posizione organizzativa autorizzazione agli scarichi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B60EE-32B3-16CC-A00A-DFC78B5BB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 algn="just">
              <a:buNone/>
              <a:tabLst>
                <a:tab pos="357188" algn="l"/>
              </a:tabLst>
            </a:pPr>
            <a:r>
              <a:rPr lang="it-IT" b="0" i="0" dirty="0">
                <a:solidFill>
                  <a:srgbClr val="333333"/>
                </a:solidFill>
                <a:effectLst/>
                <a:latin typeface="decimaregular"/>
              </a:rPr>
              <a:t>- 	</a:t>
            </a:r>
            <a:r>
              <a:rPr lang="it-IT" sz="2400" dirty="0">
                <a:latin typeface="decimaregular"/>
              </a:rPr>
              <a:t>Gestione dei procedimenti di autorizzazioni agli scarichi, su delega del Direttore di Servizio.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400" dirty="0">
                <a:latin typeface="decimaregular"/>
              </a:rPr>
              <a:t>- 	Gestione dei procedimenti relativi all'utilizzazione dei fanghi di depurazione in agricoltura nell'ambito dei procedimenti di autorizzazione unica ambientale (AUA) e di autorizzazione integrata ambientale (AIA).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400" dirty="0">
                <a:latin typeface="decimaregular"/>
              </a:rPr>
              <a:t>- 	Sopralluoghi e controlli in materia di scarichi di acque reflue urbane e industriali.</a:t>
            </a:r>
            <a:br>
              <a:rPr lang="it-IT" sz="2400" dirty="0">
                <a:latin typeface="decimaregular"/>
              </a:rPr>
            </a:br>
            <a:br>
              <a:rPr lang="it-IT" sz="2400" dirty="0">
                <a:latin typeface="decimaregular"/>
              </a:rPr>
            </a:br>
            <a:r>
              <a:rPr lang="it-IT" sz="2400" dirty="0">
                <a:latin typeface="decimaregular"/>
              </a:rPr>
              <a:t>La posizione comporta la delega di funzioni dirigenziali.</a:t>
            </a:r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BBAB94A5-CCEC-2A87-C68C-097A3F3D4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FF6527E-8F53-053D-DA73-F26133CAC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1648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D42819-F813-517C-7C67-6370CA5C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990600"/>
            <a:ext cx="11109960" cy="762000"/>
          </a:xfrm>
        </p:spPr>
        <p:txBody>
          <a:bodyPr/>
          <a:lstStyle/>
          <a:p>
            <a:pPr algn="just"/>
            <a:r>
              <a:rPr lang="it-IT" sz="2200" u="sng" dirty="0">
                <a:solidFill>
                  <a:srgbClr val="000000"/>
                </a:solidFill>
                <a:latin typeface="decima_uniRegular"/>
              </a:rPr>
              <a:t>Struttura stabile gestione risorse idriche nel territorio di Pordenone con sede a Pordenone</a:t>
            </a:r>
            <a:endParaRPr lang="it-IT" sz="2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6209B1-D42D-22A4-9DE8-D621747EB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23" y="1676399"/>
            <a:ext cx="10988040" cy="4288971"/>
          </a:xfrm>
        </p:spPr>
        <p:txBody>
          <a:bodyPr/>
          <a:lstStyle/>
          <a:p>
            <a:pPr marL="0" indent="0" algn="just">
              <a:buNone/>
            </a:pPr>
            <a:r>
              <a:rPr lang="it-IT" sz="2300" b="0" i="0" dirty="0">
                <a:effectLst/>
                <a:latin typeface="decimaregular"/>
              </a:rPr>
              <a:t>La struttura svolge le seguenti attività: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300" b="0" i="0" dirty="0">
                <a:effectLst/>
                <a:latin typeface="decimaregular"/>
              </a:rPr>
              <a:t>- 	cura l’esame e la valutazione di progetti e la determinazione delle spese ammissibili a contributo in materia di urbanizzazioni primarie e di infrastrutture civili non rientranti nella competenza specifica di altre strutture regionali;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300" b="0" i="0" dirty="0">
                <a:effectLst/>
                <a:latin typeface="decimaregular"/>
              </a:rPr>
              <a:t>- 	cura gli adempimenti in materia di concessioni di piccole derivazioni d’acqua, di licenze di attingimento e di autorizzazioni alla ricerca di acque sotterranee;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300" b="0" i="0" dirty="0">
                <a:effectLst/>
                <a:latin typeface="decimaregular"/>
              </a:rPr>
              <a:t>- 	cura l’istruttoria per la concessione di grandi derivazioni di acque pubbliche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300" b="0" i="0" dirty="0">
                <a:effectLst/>
                <a:latin typeface="decimaregular"/>
              </a:rPr>
              <a:t>- 	svolge sulla rete idrografica di competenza i compiti di polizia delle acque pubbliche di cui al R.D. 1775/1933;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300" b="0" i="0" dirty="0">
                <a:effectLst/>
                <a:latin typeface="decimaregular"/>
              </a:rPr>
              <a:t>- 	cura gli adempimenti in materia di autorizzazione alla costruzione e all’esercizio di linee elettriche</a:t>
            </a:r>
            <a:endParaRPr lang="it-IT" sz="2300" dirty="0"/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FC97151F-C26C-A8F0-002D-4F0D53F12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8009B25-AF6D-E7AE-2A20-16127A748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7879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490EB9-5989-7837-5421-33CD029E4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sz="2200" u="sng" dirty="0">
                <a:solidFill>
                  <a:srgbClr val="000000"/>
                </a:solidFill>
                <a:latin typeface="decima_uniRegular"/>
              </a:rPr>
              <a:t>Struttura stabile per la gestione del sistema informativo delle acque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617949-6482-535C-5EB6-1A4DA2FF8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0" i="0" dirty="0">
                <a:effectLst/>
                <a:latin typeface="decimaregular"/>
              </a:rPr>
              <a:t>La struttura svolge compiti di supporto al processo di semplificazione delle procedure di concessione di acque pubbliche e in generale della disciplina della materia.</a:t>
            </a:r>
            <a:endParaRPr lang="it-IT" dirty="0"/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6E1DAF76-2A7C-FD8B-6F39-4BDB84DDA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5CD5AC4-41AD-93CD-E7D5-DD3D9C188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278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E950C8-68AA-FBC6-F885-407ED7C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sz="2200" u="sng" dirty="0">
                <a:solidFill>
                  <a:srgbClr val="000000"/>
                </a:solidFill>
                <a:latin typeface="decima_uniRegular"/>
              </a:rPr>
              <a:t>Struttura stabile per il servizio idrico integrato e la tutela delle aree richiedenti specifiche misure di prevenzione dall'inquinamento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0BF211-2190-E22F-3F36-B8F2E2468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599"/>
            <a:ext cx="11371216" cy="4265023"/>
          </a:xfrm>
        </p:spPr>
        <p:txBody>
          <a:bodyPr/>
          <a:lstStyle/>
          <a:p>
            <a:pPr marL="0" indent="0" algn="just">
              <a:buNone/>
            </a:pPr>
            <a:r>
              <a:rPr lang="it-IT" sz="2200" b="0" i="0" dirty="0">
                <a:effectLst/>
                <a:latin typeface="decimaregular"/>
              </a:rPr>
              <a:t>La struttura svolge le seguenti attività: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adempimenti di competenza regionale in materia di servizio idrico integrato;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gestione Accordi di programma quadro in materia di acquedotti, fognature e impianti di depurazione;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con riferimento al servizio idrico integrato, supporta le funzioni assegnate alla Regione dall’art. 12 della legge regionale 5/2016 sulle attività dell’AUSIR;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coordina l’attività per la designazione delle aree sensibili relative alle acque reflue urbane, delle zone vulnerabili da nitrati di origine agricola e delle zone vulnerabili da prodotti fitosanitari;</a:t>
            </a:r>
          </a:p>
          <a:p>
            <a:pPr marL="357188" indent="-357188" algn="just">
              <a:buNone/>
              <a:tabLst>
                <a:tab pos="357188" algn="l"/>
              </a:tabLst>
            </a:pPr>
            <a:r>
              <a:rPr lang="it-IT" sz="2200" b="0" i="0" dirty="0">
                <a:effectLst/>
                <a:latin typeface="decimaregular"/>
              </a:rPr>
              <a:t>-	coadiuva il Direttore di Servizio nella collaborazione con Enti di governo dell’ambito territoriale ottimale, gestori dei servizi idrici e MATTM per adempimenti connessi con la Direttiva acque reflue e nitrati;</a:t>
            </a:r>
            <a:endParaRPr lang="it-IT" sz="2200" dirty="0"/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040B1DE8-D19F-106C-DB1B-3EFC42562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4A48D97-807C-2A02-AF51-D2154A752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8899" y="198438"/>
            <a:ext cx="2868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gestione risorse idriche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183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1765</Words>
  <Application>Microsoft Office PowerPoint</Application>
  <PresentationFormat>Widescreen</PresentationFormat>
  <Paragraphs>129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5" baseType="lpstr">
      <vt:lpstr>Calibri</vt:lpstr>
      <vt:lpstr>decima_uniRegular</vt:lpstr>
      <vt:lpstr>decimaregular</vt:lpstr>
      <vt:lpstr>DecimaUNI02 Rg</vt:lpstr>
      <vt:lpstr>DecimaW03 Rg</vt:lpstr>
      <vt:lpstr>DecimaWE Rg</vt:lpstr>
      <vt:lpstr>Times New Roman</vt:lpstr>
      <vt:lpstr>Wingdings</vt:lpstr>
      <vt:lpstr>Struttura predefinita</vt:lpstr>
      <vt:lpstr>1_Struttura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Competenze PO gestione utilizzo acque pubbliche</vt:lpstr>
      <vt:lpstr>Posizione organizzativa autorizzazione agli scarichi</vt:lpstr>
      <vt:lpstr>Struttura stabile gestione risorse idriche nel territorio di Pordenone con sede a Pordenone</vt:lpstr>
      <vt:lpstr>Struttura stabile per la gestione del sistema informativo delle acque</vt:lpstr>
      <vt:lpstr>Struttura stabile per il servizio idrico integrato e la tutela delle aree richiedenti specifiche misure di prevenzione dall'inquinamento</vt:lpstr>
      <vt:lpstr>Presentazione standard di PowerPoint</vt:lpstr>
      <vt:lpstr>Presentazione standard di PowerPoint</vt:lpstr>
      <vt:lpstr>Struttura stabile gestione risorse idriche, monitoraggio e controlli dei corpi idrici</vt:lpstr>
      <vt:lpstr>Presentazione standard di PowerPoint</vt:lpstr>
      <vt:lpstr>Presentazione standard di PowerPoint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Pisapia Antonio</dc:creator>
  <cp:lastModifiedBy>Pisapia Antonio</cp:lastModifiedBy>
  <cp:revision>15</cp:revision>
  <dcterms:created xsi:type="dcterms:W3CDTF">2024-02-05T18:34:40Z</dcterms:created>
  <dcterms:modified xsi:type="dcterms:W3CDTF">2024-02-23T15:45:12Z</dcterms:modified>
</cp:coreProperties>
</file>